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96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2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3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48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4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62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8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0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2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9031-0B1E-492D-A5F6-8FB3E0F48D85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CF87-6B16-4B02-8DBE-8FECB2B2F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7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e_radical" TargetMode="External"/><Relationship Id="rId2" Type="http://schemas.openxmlformats.org/officeDocument/2006/relationships/hyperlink" Target="https://en.wikipedia.org/wiki/Ag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line.com/health/food-nutrition/simple-carbohydrates-complex-carbohydrates#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252" y="106430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음식과 건강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9095" y="191874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물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8820" y="2758190"/>
            <a:ext cx="82557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영양소 용해 및 수송</a:t>
            </a:r>
            <a:endParaRPr lang="en-US" altLang="ko-KR" dirty="0" smtClean="0"/>
          </a:p>
          <a:p>
            <a:r>
              <a:rPr lang="ko-KR" altLang="en-US" dirty="0" smtClean="0"/>
              <a:t>노폐물 용해 및 수송 제가</a:t>
            </a:r>
            <a:endParaRPr lang="en-US" altLang="ko-KR" dirty="0" smtClean="0"/>
          </a:p>
          <a:p>
            <a:r>
              <a:rPr lang="ko-KR" altLang="en-US" dirty="0" err="1" smtClean="0"/>
              <a:t>혈압유지</a:t>
            </a:r>
            <a:endParaRPr lang="en-US" altLang="ko-KR" dirty="0" smtClean="0"/>
          </a:p>
          <a:p>
            <a:r>
              <a:rPr lang="ko-KR" altLang="en-US" dirty="0" err="1" smtClean="0"/>
              <a:t>체온유지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기화열땀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호흡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일 물 소모량은 </a:t>
            </a:r>
            <a:r>
              <a:rPr lang="en-US" altLang="ko-KR" dirty="0" smtClean="0"/>
              <a:t>3 </a:t>
            </a:r>
            <a:r>
              <a:rPr lang="ko-KR" altLang="en-US" dirty="0" smtClean="0"/>
              <a:t>리터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음식으로 </a:t>
            </a:r>
            <a:r>
              <a:rPr lang="en-US" altLang="ko-KR" dirty="0" smtClean="0"/>
              <a:t>1.5 </a:t>
            </a:r>
            <a:r>
              <a:rPr lang="ko-KR" altLang="en-US" dirty="0" smtClean="0"/>
              <a:t>리터 물로서 </a:t>
            </a:r>
            <a:r>
              <a:rPr lang="en-US" altLang="ko-KR" dirty="0" smtClean="0"/>
              <a:t>1.5</a:t>
            </a:r>
            <a:r>
              <a:rPr lang="ko-KR" altLang="en-US" dirty="0" smtClean="0"/>
              <a:t>리터 </a:t>
            </a:r>
            <a:r>
              <a:rPr lang="ko-KR" altLang="en-US" dirty="0" err="1" smtClean="0"/>
              <a:t>흡수해야함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탈수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근육경련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피로 두통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어지러움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메스꺼움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맥박증가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심장마비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65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탄수화물 지방 합성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254177"/>
            <a:ext cx="59531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7180" cy="67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361" y="10343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비타민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9095" y="2068643"/>
            <a:ext cx="6077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대부분 신체 합성 불가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예외 비타민 </a:t>
            </a:r>
            <a:r>
              <a:rPr lang="en-US" altLang="ko-KR" dirty="0" smtClean="0"/>
              <a:t>D), </a:t>
            </a:r>
            <a:r>
              <a:rPr lang="ko-KR" altLang="en-US" dirty="0" smtClean="0"/>
              <a:t>음식으로 섭취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조효소로 작용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수용성과 지용성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05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498" y="101933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비타민 </a:t>
            </a:r>
            <a:r>
              <a:rPr lang="en-US" altLang="ko-KR" dirty="0" smtClean="0"/>
              <a:t>B</a:t>
            </a:r>
            <a:r>
              <a:rPr lang="ko-KR" altLang="en-US" dirty="0" smtClean="0"/>
              <a:t>군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73967" y="2143593"/>
            <a:ext cx="38459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수용성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티아민</a:t>
            </a:r>
            <a:r>
              <a:rPr lang="en-US" altLang="ko-KR" dirty="0" smtClean="0"/>
              <a:t>(B1): </a:t>
            </a:r>
            <a:r>
              <a:rPr lang="ko-KR" altLang="en-US" dirty="0" err="1" smtClean="0"/>
              <a:t>수분유지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심장마비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리보플라빈</a:t>
            </a:r>
            <a:r>
              <a:rPr lang="en-US" altLang="ko-KR" dirty="0" smtClean="0"/>
              <a:t>(B2): </a:t>
            </a:r>
            <a:r>
              <a:rPr lang="ko-KR" altLang="en-US" dirty="0" smtClean="0"/>
              <a:t>피부손상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err="1" smtClean="0"/>
              <a:t>엽산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신경관 장애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빈혈</a:t>
            </a:r>
            <a:endParaRPr lang="en-US" altLang="ko-KR" dirty="0" smtClean="0"/>
          </a:p>
          <a:p>
            <a:r>
              <a:rPr lang="en-US" altLang="ko-KR" dirty="0" smtClean="0"/>
              <a:t>5. B12: </a:t>
            </a:r>
            <a:r>
              <a:rPr lang="ko-KR" altLang="en-US" dirty="0" smtClean="0"/>
              <a:t>빈혈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신경기능장애</a:t>
            </a:r>
            <a:endParaRPr lang="en-US" altLang="ko-KR" dirty="0" smtClean="0"/>
          </a:p>
          <a:p>
            <a:r>
              <a:rPr lang="en-US" altLang="ko-KR" dirty="0" smtClean="0"/>
              <a:t>6. B6: </a:t>
            </a:r>
            <a:r>
              <a:rPr lang="ko-KR" altLang="en-US" dirty="0" smtClean="0"/>
              <a:t>빈혈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신경 및 </a:t>
            </a:r>
            <a:r>
              <a:rPr lang="ko-KR" altLang="en-US" dirty="0" err="1" smtClean="0"/>
              <a:t>근육장애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판토텐산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어지러움</a:t>
            </a:r>
            <a:endParaRPr lang="en-US" altLang="ko-KR" dirty="0"/>
          </a:p>
          <a:p>
            <a:r>
              <a:rPr lang="en-US" altLang="ko-KR" dirty="0" smtClean="0"/>
              <a:t>8. </a:t>
            </a:r>
            <a:r>
              <a:rPr lang="ko-KR" altLang="en-US" dirty="0" err="1" smtClean="0"/>
              <a:t>비오틴</a:t>
            </a:r>
            <a:r>
              <a:rPr lang="en-US" altLang="ko-KR" dirty="0" smtClean="0"/>
              <a:t>: </a:t>
            </a:r>
            <a:r>
              <a:rPr lang="ko-KR" altLang="en-US" dirty="0" smtClean="0"/>
              <a:t>피부병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혀통증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빈혈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err="1" smtClean="0"/>
              <a:t>나이아신</a:t>
            </a:r>
            <a:r>
              <a:rPr lang="en-US" altLang="ko-KR" dirty="0" smtClean="0"/>
              <a:t>(B3): </a:t>
            </a:r>
            <a:r>
              <a:rPr lang="ko-KR" altLang="en-US" dirty="0" smtClean="0"/>
              <a:t>피부 및 신경손상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6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252" y="989351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비타민 </a:t>
            </a:r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8977" y="1918741"/>
            <a:ext cx="7726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수용성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괴혈병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약한 상처 치유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그외</a:t>
            </a:r>
            <a:r>
              <a:rPr lang="ko-KR" altLang="en-US" dirty="0" smtClean="0"/>
              <a:t> 여러 가지 효과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감기 증상 개선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혈관 건강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노화 방지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항산화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70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351" y="764498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지용성 비타민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몸에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과다 증상 있음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9134" y="1693889"/>
            <a:ext cx="10225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A:  </a:t>
            </a:r>
            <a:r>
              <a:rPr lang="ko-KR" altLang="en-US" dirty="0" err="1" smtClean="0"/>
              <a:t>눈색소성분</a:t>
            </a:r>
            <a:r>
              <a:rPr lang="ko-KR" altLang="en-US" dirty="0" smtClean="0"/>
              <a:t>      야맹증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각질피부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피부통증</a:t>
            </a:r>
            <a:r>
              <a:rPr lang="ko-KR" altLang="en-US" dirty="0" smtClean="0"/>
              <a:t> 시력상실       졸림 두통 탈모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복부 및 뼈 통증</a:t>
            </a:r>
            <a:r>
              <a:rPr lang="en-US" altLang="ko-KR" dirty="0" smtClean="0"/>
              <a:t> </a:t>
            </a:r>
          </a:p>
          <a:p>
            <a:pPr marL="342900" indent="-342900">
              <a:buAutoNum type="arabicPeriod" startAt="2"/>
            </a:pPr>
            <a:r>
              <a:rPr lang="en-US" altLang="ko-KR" dirty="0" smtClean="0"/>
              <a:t>D: </a:t>
            </a:r>
            <a:r>
              <a:rPr lang="ko-KR" altLang="en-US" dirty="0" smtClean="0"/>
              <a:t>칼슘흡수촉진</a:t>
            </a:r>
            <a:r>
              <a:rPr lang="en-US" altLang="ko-KR" dirty="0" smtClean="0"/>
              <a:t>,      </a:t>
            </a:r>
            <a:r>
              <a:rPr lang="ko-KR" altLang="en-US" dirty="0"/>
              <a:t>뼈</a:t>
            </a:r>
            <a:r>
              <a:rPr lang="ko-KR" altLang="en-US" dirty="0" smtClean="0"/>
              <a:t> 성장  뼈 이상</a:t>
            </a:r>
            <a:r>
              <a:rPr lang="en-US" altLang="ko-KR" dirty="0"/>
              <a:t> </a:t>
            </a:r>
            <a:r>
              <a:rPr lang="en-US" altLang="ko-KR" dirty="0" smtClean="0"/>
              <a:t>                             </a:t>
            </a:r>
            <a:r>
              <a:rPr lang="ko-KR" altLang="en-US" dirty="0" err="1" smtClean="0"/>
              <a:t>신장손상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구토</a:t>
            </a:r>
            <a:endParaRPr lang="en-US" altLang="ko-KR" dirty="0" smtClean="0"/>
          </a:p>
          <a:p>
            <a:pPr marL="342900" indent="-342900">
              <a:buAutoNum type="arabicPeriod" startAt="3"/>
            </a:pPr>
            <a:r>
              <a:rPr lang="en-US" altLang="ko-KR" dirty="0" smtClean="0"/>
              <a:t>E:  </a:t>
            </a:r>
            <a:r>
              <a:rPr lang="ko-KR" altLang="en-US" dirty="0" smtClean="0"/>
              <a:t>조효소</a:t>
            </a:r>
            <a:r>
              <a:rPr lang="en-US" altLang="ko-KR" dirty="0" smtClean="0"/>
              <a:t>,     </a:t>
            </a:r>
            <a:r>
              <a:rPr lang="ko-KR" altLang="en-US" dirty="0" err="1" smtClean="0"/>
              <a:t>신경관손상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위장 이상                        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허약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두통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흐린시력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설사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4.  K: </a:t>
            </a:r>
            <a:r>
              <a:rPr lang="ko-KR" altLang="en-US" dirty="0" smtClean="0"/>
              <a:t>혈액응고</a:t>
            </a:r>
            <a:r>
              <a:rPr lang="en-US" altLang="ko-KR" dirty="0" smtClean="0"/>
              <a:t>,    </a:t>
            </a:r>
            <a:r>
              <a:rPr lang="ko-KR" altLang="en-US" dirty="0" smtClean="0"/>
              <a:t>타박상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비정상 혈액응고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출혈                    </a:t>
            </a:r>
            <a:r>
              <a:rPr lang="ko-KR" altLang="en-US" dirty="0" err="1" smtClean="0"/>
              <a:t>간손상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68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839" y="884420"/>
            <a:ext cx="7338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노화</a:t>
            </a:r>
            <a:r>
              <a:rPr lang="en-US" altLang="ko-KR" dirty="0" smtClean="0"/>
              <a:t>: </a:t>
            </a:r>
            <a:endParaRPr lang="en-US" altLang="ko-KR" cap="all" dirty="0"/>
          </a:p>
          <a:p>
            <a:r>
              <a:rPr lang="en-US" altLang="ko-KR" dirty="0" smtClean="0"/>
              <a:t>The</a:t>
            </a:r>
            <a:r>
              <a:rPr lang="en-US" altLang="ko-KR" dirty="0"/>
              <a:t> </a:t>
            </a:r>
            <a:r>
              <a:rPr lang="en-US" altLang="ko-KR" b="1" dirty="0"/>
              <a:t>free radical theory of aging</a:t>
            </a:r>
            <a:r>
              <a:rPr lang="en-US" altLang="ko-KR" dirty="0"/>
              <a:t> (</a:t>
            </a:r>
            <a:r>
              <a:rPr lang="en-US" altLang="ko-KR" b="1" dirty="0"/>
              <a:t>FRTA</a:t>
            </a:r>
            <a:r>
              <a:rPr lang="en-US" altLang="ko-KR" dirty="0"/>
              <a:t>) states that organisms </a:t>
            </a:r>
            <a:r>
              <a:rPr lang="en-US" altLang="ko-KR" dirty="0">
                <a:hlinkClick r:id="rId2" tooltip="Aging"/>
              </a:rPr>
              <a:t>age</a:t>
            </a:r>
            <a:r>
              <a:rPr lang="en-US" altLang="ko-KR" dirty="0"/>
              <a:t> </a:t>
            </a:r>
          </a:p>
          <a:p>
            <a:r>
              <a:rPr lang="en-US" altLang="ko-KR" dirty="0"/>
              <a:t>because cells accumulate </a:t>
            </a:r>
            <a:r>
              <a:rPr lang="en-US" altLang="ko-KR" dirty="0">
                <a:hlinkClick r:id="rId3" tooltip="Free radical"/>
              </a:rPr>
              <a:t>free radical</a:t>
            </a:r>
            <a:r>
              <a:rPr lang="en-US" altLang="ko-KR" dirty="0"/>
              <a:t> damage over time.</a:t>
            </a:r>
            <a:endParaRPr lang="en-US" altLang="ko-KR" cap="all" dirty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3947" y="2548326"/>
            <a:ext cx="1003511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유리기</a:t>
            </a:r>
            <a:r>
              <a:rPr lang="en-US" altLang="ko-KR" dirty="0" smtClean="0"/>
              <a:t>(free radical): </a:t>
            </a:r>
            <a:r>
              <a:rPr lang="ko-KR" altLang="en-US" dirty="0" err="1" smtClean="0"/>
              <a:t>최외각</a:t>
            </a:r>
            <a:r>
              <a:rPr lang="en-US" altLang="ko-KR" dirty="0"/>
              <a:t> </a:t>
            </a:r>
            <a:r>
              <a:rPr lang="ko-KR" altLang="en-US" dirty="0" smtClean="0"/>
              <a:t>전자 궤도에 전자가 하나 존재하는 분자 혹은 원자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산소를 사용하여 에너지를 만드는 미토콘드리아에서 산소호흡의 부산물로 생성되는 </a:t>
            </a:r>
            <a:r>
              <a:rPr lang="en-US" altLang="ko-KR" dirty="0" smtClean="0"/>
              <a:t>O</a:t>
            </a:r>
            <a:r>
              <a:rPr lang="en-US" altLang="ko-KR" baseline="-25000" dirty="0" smtClean="0"/>
              <a:t>2</a:t>
            </a:r>
            <a:r>
              <a:rPr lang="en-US" altLang="ko-KR" cap="all" baseline="30000" dirty="0" smtClean="0"/>
              <a:t>-</a:t>
            </a:r>
          </a:p>
          <a:p>
            <a:endParaRPr lang="en-US" altLang="ko-KR" cap="all" baseline="30000" dirty="0"/>
          </a:p>
          <a:p>
            <a:r>
              <a:rPr lang="en-US" altLang="ko-KR" dirty="0" smtClean="0"/>
              <a:t>Cf. oxygen radical: </a:t>
            </a:r>
            <a:r>
              <a:rPr lang="ko-KR" altLang="en-US" dirty="0" smtClean="0"/>
              <a:t>산소를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포함하는 </a:t>
            </a:r>
            <a:r>
              <a:rPr lang="en-US" altLang="ko-KR" dirty="0" smtClean="0"/>
              <a:t>radical</a:t>
            </a:r>
            <a:r>
              <a:rPr lang="ko-KR" altLang="en-US" dirty="0" smtClean="0"/>
              <a:t>을 통칭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cf. superoxide dismutase(SOD): </a:t>
            </a:r>
            <a:r>
              <a:rPr lang="ko-KR" altLang="en-US" dirty="0" smtClean="0"/>
              <a:t>생성</a:t>
            </a:r>
            <a:r>
              <a:rPr lang="ko-KR" altLang="en-US" dirty="0"/>
              <a:t>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O</a:t>
            </a:r>
            <a:r>
              <a:rPr lang="en-US" altLang="ko-KR" baseline="-25000" dirty="0" smtClean="0"/>
              <a:t>2</a:t>
            </a:r>
            <a:r>
              <a:rPr lang="en-US" altLang="ko-KR" cap="all" baseline="30000" dirty="0" smtClean="0"/>
              <a:t>-</a:t>
            </a:r>
            <a:r>
              <a:rPr lang="ko-KR" altLang="en-US" cap="all" dirty="0" smtClean="0"/>
              <a:t>를 </a:t>
            </a:r>
            <a:r>
              <a:rPr lang="en-US" altLang="ko-KR" dirty="0" smtClean="0"/>
              <a:t>O</a:t>
            </a:r>
            <a:r>
              <a:rPr lang="en-US" altLang="ko-KR" baseline="-25000" dirty="0" smtClean="0"/>
              <a:t>2</a:t>
            </a:r>
            <a:r>
              <a:rPr lang="ko-KR" altLang="en-US" dirty="0" smtClean="0"/>
              <a:t>로 전환시키는 효소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항산화 효소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산소 유리기는 </a:t>
            </a:r>
            <a:r>
              <a:rPr lang="ko-KR" altLang="en-US" dirty="0" err="1" smtClean="0"/>
              <a:t>생체분자에</a:t>
            </a:r>
            <a:r>
              <a:rPr lang="ko-KR" altLang="en-US" dirty="0" smtClean="0"/>
              <a:t> 산화적 반응을 일으켜 기능을 상실하게 한다</a:t>
            </a:r>
            <a:endParaRPr lang="en-US" altLang="ko-KR" dirty="0" smtClean="0"/>
          </a:p>
          <a:p>
            <a:endParaRPr lang="en-US" altLang="ko-KR" cap="all" dirty="0"/>
          </a:p>
          <a:p>
            <a:endParaRPr lang="ko-KR" altLang="en-US" dirty="0"/>
          </a:p>
        </p:txBody>
      </p:sp>
      <p:pic>
        <p:nvPicPr>
          <p:cNvPr id="4098" name="Picture 2" descr="oxygen radical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6" y="2852945"/>
            <a:ext cx="514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8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193" y="12291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항산화제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2338466"/>
            <a:ext cx="56797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유리기의 산화적 </a:t>
            </a:r>
            <a:r>
              <a:rPr lang="ko-KR" altLang="en-US" dirty="0" err="1" smtClean="0"/>
              <a:t>반응으로부터</a:t>
            </a:r>
            <a:r>
              <a:rPr lang="ko-KR" altLang="en-US" dirty="0" smtClean="0"/>
              <a:t> 생체 분자들을 보호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베타카로틴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당근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망고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플라보노이드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코코아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초콜렛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블루베리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적포도주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루테인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시금치 </a:t>
            </a:r>
            <a:r>
              <a:rPr lang="ko-KR" altLang="en-US" dirty="0" err="1" smtClean="0"/>
              <a:t>케일</a:t>
            </a:r>
            <a:r>
              <a:rPr lang="ko-KR" altLang="en-US" dirty="0" smtClean="0"/>
              <a:t> 등 </a:t>
            </a:r>
            <a:r>
              <a:rPr lang="ko-KR" altLang="en-US" dirty="0" err="1" smtClean="0"/>
              <a:t>녹색체소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리코펜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토마토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파파야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구아바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셀레늄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항산호</a:t>
            </a:r>
            <a:r>
              <a:rPr lang="ko-KR" altLang="en-US" dirty="0" smtClean="0"/>
              <a:t> 효소의 조효소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비타민 </a:t>
            </a:r>
            <a:r>
              <a:rPr lang="en-US" altLang="ko-KR" dirty="0" smtClean="0"/>
              <a:t>A: </a:t>
            </a:r>
            <a:r>
              <a:rPr lang="ko-KR" altLang="en-US" dirty="0" smtClean="0"/>
              <a:t>고구마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당근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계란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비타민 </a:t>
            </a:r>
            <a:r>
              <a:rPr lang="en-US" altLang="ko-KR" dirty="0" smtClean="0"/>
              <a:t>C: </a:t>
            </a:r>
            <a:r>
              <a:rPr lang="ko-KR" altLang="en-US" dirty="0" smtClean="0"/>
              <a:t>채소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비타민 </a:t>
            </a:r>
            <a:r>
              <a:rPr lang="en-US" altLang="ko-KR" dirty="0" smtClean="0"/>
              <a:t>E: </a:t>
            </a:r>
            <a:r>
              <a:rPr lang="ko-KR" altLang="en-US" dirty="0" smtClean="0"/>
              <a:t>아몬드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식용유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브로콜리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견과류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61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95937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칼로리와 </a:t>
            </a:r>
            <a:r>
              <a:rPr lang="ko-KR" altLang="en-US" dirty="0" err="1" smtClean="0"/>
              <a:t>물질대사율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9331" y="1843790"/>
            <a:ext cx="107353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1</a:t>
            </a:r>
            <a:r>
              <a:rPr lang="ko-KR" altLang="en-US" dirty="0" smtClean="0"/>
              <a:t>칼로리</a:t>
            </a:r>
            <a:r>
              <a:rPr lang="en-US" altLang="ko-KR" dirty="0" smtClean="0"/>
              <a:t>: 1</a:t>
            </a:r>
            <a:r>
              <a:rPr lang="ko-KR" altLang="en-US" dirty="0" smtClean="0"/>
              <a:t>그램의 물을 섭씨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 올리는데 필요한 에너지</a:t>
            </a:r>
            <a:r>
              <a:rPr lang="en-US" altLang="ko-KR" dirty="0" smtClean="0"/>
              <a:t>.  1Calorie=1000calorie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체온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유지와 일에 사용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칼로리의 공급이 요구보다 많으면 지방으로 저장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물질대사율</a:t>
            </a:r>
            <a:r>
              <a:rPr lang="en-US" altLang="ko-KR" dirty="0" smtClean="0"/>
              <a:t>(metabolic</a:t>
            </a:r>
            <a:r>
              <a:rPr lang="ko-KR" altLang="en-US" dirty="0" smtClean="0"/>
              <a:t> </a:t>
            </a:r>
            <a:r>
              <a:rPr lang="en-US" altLang="ko-KR" dirty="0" smtClean="0"/>
              <a:t>rate): </a:t>
            </a:r>
            <a:r>
              <a:rPr lang="ko-KR" altLang="en-US" dirty="0" smtClean="0"/>
              <a:t>섭취한 </a:t>
            </a:r>
            <a:r>
              <a:rPr lang="ko-KR" altLang="en-US" dirty="0" err="1" smtClean="0"/>
              <a:t>영양으로부터</a:t>
            </a:r>
            <a:r>
              <a:rPr lang="ko-KR" altLang="en-US" dirty="0" smtClean="0"/>
              <a:t> </a:t>
            </a:r>
            <a:r>
              <a:rPr lang="ko-KR" altLang="en-US" dirty="0"/>
              <a:t>단위시간당 </a:t>
            </a:r>
            <a:r>
              <a:rPr lang="ko-KR" altLang="en-US" dirty="0" smtClean="0"/>
              <a:t>효소에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의해 생성되고 사용된 에너지</a:t>
            </a:r>
            <a:endParaRPr lang="en-US" altLang="ko-KR" dirty="0" smtClean="0"/>
          </a:p>
          <a:p>
            <a:r>
              <a:rPr lang="en-US" altLang="ko-KR" b="1" dirty="0" smtClean="0"/>
              <a:t>    Metabolic </a:t>
            </a:r>
            <a:r>
              <a:rPr lang="en-US" altLang="ko-KR" b="1" dirty="0"/>
              <a:t>rate</a:t>
            </a:r>
            <a:r>
              <a:rPr lang="en-US" altLang="ko-KR" dirty="0"/>
              <a:t> is the amount of energy used by an animal per unit of </a:t>
            </a:r>
            <a:r>
              <a:rPr lang="en-US" altLang="ko-KR" dirty="0" smtClean="0"/>
              <a:t>time</a:t>
            </a:r>
          </a:p>
          <a:p>
            <a:r>
              <a:rPr lang="en-US" altLang="ko-KR" dirty="0" smtClean="0"/>
              <a:t>5. </a:t>
            </a:r>
            <a:r>
              <a:rPr lang="ko-KR" altLang="en-US" dirty="0" err="1" smtClean="0"/>
              <a:t>기초대사율</a:t>
            </a:r>
            <a:r>
              <a:rPr lang="en-US" altLang="ko-KR" dirty="0" smtClean="0"/>
              <a:t>(basal</a:t>
            </a:r>
            <a:r>
              <a:rPr lang="ko-KR" altLang="en-US" dirty="0" smtClean="0"/>
              <a:t> </a:t>
            </a:r>
            <a:r>
              <a:rPr lang="en-US" altLang="ko-KR" dirty="0" smtClean="0"/>
              <a:t>metabolic rate): </a:t>
            </a:r>
            <a:r>
              <a:rPr lang="ko-KR" altLang="en-US" dirty="0" err="1" smtClean="0"/>
              <a:t>휴식시</a:t>
            </a:r>
            <a:r>
              <a:rPr lang="ko-KR" altLang="en-US" dirty="0" smtClean="0"/>
              <a:t> 사용하는 에너지</a:t>
            </a:r>
            <a:r>
              <a:rPr lang="en-US" altLang="ko-KR" dirty="0" smtClean="0"/>
              <a:t>(</a:t>
            </a:r>
            <a:r>
              <a:rPr lang="en-US" altLang="ko-KR" dirty="0"/>
              <a:t>1</a:t>
            </a:r>
            <a:r>
              <a:rPr lang="ko-KR" altLang="en-US" dirty="0"/>
              <a:t>일 </a:t>
            </a:r>
            <a:r>
              <a:rPr lang="ko-KR" altLang="en-US" dirty="0" smtClean="0"/>
              <a:t>평균 </a:t>
            </a:r>
            <a:r>
              <a:rPr lang="en-US" altLang="ko-KR" dirty="0" smtClean="0"/>
              <a:t>1680</a:t>
            </a:r>
            <a:r>
              <a:rPr lang="ko-KR" altLang="en-US" dirty="0" smtClean="0"/>
              <a:t>칼로리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개인적 차이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Basal</a:t>
            </a:r>
            <a:r>
              <a:rPr lang="en-US" altLang="ko-KR" dirty="0"/>
              <a:t> </a:t>
            </a:r>
            <a:r>
              <a:rPr lang="en-US" altLang="ko-KR" b="1" dirty="0"/>
              <a:t>metabolic rate</a:t>
            </a:r>
            <a:r>
              <a:rPr lang="en-US" altLang="ko-KR" dirty="0"/>
              <a:t>(BMR) is the amount of energy used daily by animals at rest.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에너지 소모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무거운 사람이 가벼운사람보다 많이 소모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남성이 여성보다 많은 에너지 소모</a:t>
            </a:r>
            <a:r>
              <a:rPr lang="en-US" altLang="ko-KR" dirty="0" smtClean="0"/>
              <a:t>(</a:t>
            </a:r>
            <a:r>
              <a:rPr lang="ko-KR" altLang="en-US" dirty="0" smtClean="0"/>
              <a:t>남성호르몬 테스토스테론이 지방분해 속도 증가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근육량이</a:t>
            </a:r>
            <a:r>
              <a:rPr lang="ko-KR" altLang="en-US" dirty="0" smtClean="0"/>
              <a:t> 많음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나이가 증가할 수록 </a:t>
            </a:r>
            <a:r>
              <a:rPr lang="ko-KR" altLang="en-US" dirty="0" err="1" smtClean="0"/>
              <a:t>대사율</a:t>
            </a:r>
            <a:r>
              <a:rPr lang="ko-KR" altLang="en-US" dirty="0" smtClean="0"/>
              <a:t> 저하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유전적 영향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73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439" y="9443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체지방과 건강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987" y="1858780"/>
            <a:ext cx="56973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체지방량</a:t>
            </a:r>
            <a:r>
              <a:rPr lang="en-US" altLang="ko-KR" dirty="0" smtClean="0"/>
              <a:t>: 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기준이 시대에 따라 변화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여성이 남성보다 많은 </a:t>
            </a:r>
            <a:r>
              <a:rPr lang="ko-KR" altLang="en-US" dirty="0" err="1" smtClean="0"/>
              <a:t>체지방량</a:t>
            </a:r>
            <a:r>
              <a:rPr lang="ko-KR" altLang="en-US" dirty="0" smtClean="0"/>
              <a:t> 필요</a:t>
            </a:r>
            <a:r>
              <a:rPr lang="en-US" altLang="ko-KR" dirty="0" smtClean="0"/>
              <a:t>(</a:t>
            </a:r>
            <a:r>
              <a:rPr lang="ko-KR" altLang="en-US" dirty="0" smtClean="0"/>
              <a:t>생식력 유지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건강 체지방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남자 </a:t>
            </a:r>
            <a:r>
              <a:rPr lang="en-US" altLang="ko-KR" dirty="0" smtClean="0"/>
              <a:t>14% </a:t>
            </a:r>
            <a:r>
              <a:rPr lang="ko-KR" altLang="en-US" dirty="0" smtClean="0"/>
              <a:t>여자 </a:t>
            </a:r>
            <a:r>
              <a:rPr lang="en-US" altLang="ko-KR" dirty="0" smtClean="0"/>
              <a:t>22%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범위</a:t>
            </a:r>
            <a:r>
              <a:rPr lang="en-US" altLang="ko-KR" dirty="0" smtClean="0"/>
              <a:t>:</a:t>
            </a:r>
            <a:r>
              <a:rPr lang="ko-KR" altLang="en-US" dirty="0" smtClean="0"/>
              <a:t> 여자</a:t>
            </a:r>
            <a:r>
              <a:rPr lang="en-US" altLang="ko-KR" dirty="0" smtClean="0"/>
              <a:t>(12~32%) </a:t>
            </a:r>
            <a:r>
              <a:rPr lang="ko-KR" altLang="en-US" dirty="0" smtClean="0"/>
              <a:t>남자</a:t>
            </a:r>
            <a:r>
              <a:rPr lang="en-US" altLang="ko-KR" dirty="0" smtClean="0"/>
              <a:t>(3~29%)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여성은 남성보다 표피층이 </a:t>
            </a:r>
            <a:r>
              <a:rPr lang="en-US" altLang="ko-KR" dirty="0" smtClean="0"/>
              <a:t>8% </a:t>
            </a:r>
            <a:r>
              <a:rPr lang="ko-KR" altLang="en-US" dirty="0" smtClean="0"/>
              <a:t>두껍다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미적 효과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1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184" y="1364105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탄수화물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빵 쌀 과일 등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413416"/>
            <a:ext cx="10361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세포의 에너지원</a:t>
            </a:r>
            <a:endParaRPr lang="en-US" altLang="ko-KR" dirty="0" smtClean="0"/>
          </a:p>
          <a:p>
            <a:r>
              <a:rPr lang="ko-KR" altLang="en-US" dirty="0" err="1" smtClean="0"/>
              <a:t>단량체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중합체로</a:t>
            </a:r>
            <a:r>
              <a:rPr lang="ko-KR" altLang="en-US" dirty="0" smtClean="0"/>
              <a:t> 구성</a:t>
            </a:r>
            <a:endParaRPr lang="en-US" altLang="ko-KR" dirty="0" smtClean="0"/>
          </a:p>
          <a:p>
            <a:r>
              <a:rPr lang="ko-KR" altLang="en-US" dirty="0" err="1" smtClean="0"/>
              <a:t>단순당과</a:t>
            </a:r>
            <a:r>
              <a:rPr lang="ko-KR" altLang="en-US" dirty="0" smtClean="0"/>
              <a:t> 복합당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www.healthline.com/health/food-nutrition/simple-carbohydrates-complex-carbohydrates#2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8721" y="4137285"/>
            <a:ext cx="571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단순당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설탕 포도당</a:t>
            </a:r>
            <a:r>
              <a:rPr lang="en-US" altLang="ko-KR" dirty="0" smtClean="0"/>
              <a:t>, </a:t>
            </a:r>
            <a:r>
              <a:rPr lang="ko-KR" altLang="en-US" dirty="0" smtClean="0"/>
              <a:t>꿀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주스</a:t>
            </a:r>
            <a:endParaRPr lang="en-US" altLang="ko-KR" dirty="0" smtClean="0"/>
          </a:p>
          <a:p>
            <a:r>
              <a:rPr lang="ko-KR" altLang="en-US" dirty="0" smtClean="0"/>
              <a:t>복합당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야채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빵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통밀빵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콩류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파스타</a:t>
            </a:r>
            <a:r>
              <a:rPr lang="ko-KR" altLang="en-US" dirty="0" smtClean="0"/>
              <a:t> 등에 들어 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649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928" y="8394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비만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3849" y="1708879"/>
            <a:ext cx="944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체중지표</a:t>
            </a:r>
            <a:r>
              <a:rPr lang="en-US" altLang="ko-KR" dirty="0" smtClean="0"/>
              <a:t>(BMI, body mass index): </a:t>
            </a:r>
            <a:r>
              <a:rPr lang="ko-KR" altLang="en-US" dirty="0" smtClean="0"/>
              <a:t>키와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체중의 상관관계 이용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BMI 20-~25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정상이나 </a:t>
            </a:r>
            <a:r>
              <a:rPr lang="ko-KR" altLang="en-US" dirty="0" err="1" smtClean="0"/>
              <a:t>근육량과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체지방량의</a:t>
            </a:r>
            <a:r>
              <a:rPr lang="ko-KR" altLang="en-US" dirty="0" smtClean="0"/>
              <a:t> 구분이 안되므로 개인적인 차이가 있다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일반적으로 체중증가는 당뇨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고혈압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관절염</a:t>
            </a:r>
            <a:r>
              <a:rPr lang="en-US" altLang="ko-KR" dirty="0"/>
              <a:t> </a:t>
            </a:r>
            <a:r>
              <a:rPr lang="ko-KR" altLang="en-US" dirty="0" smtClean="0"/>
              <a:t>증가 초래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50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43" y="794479"/>
            <a:ext cx="10639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당뇨병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원인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인술린</a:t>
            </a:r>
            <a:r>
              <a:rPr lang="ko-KR" altLang="en-US" dirty="0" smtClean="0"/>
              <a:t> 생산 결핍 혹은 감소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인술린에</a:t>
            </a:r>
            <a:r>
              <a:rPr lang="ko-KR" altLang="en-US" dirty="0" smtClean="0"/>
              <a:t> 대한 반응 감소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1</a:t>
            </a:r>
            <a:r>
              <a:rPr lang="ko-KR" altLang="en-US" dirty="0" smtClean="0"/>
              <a:t>형 당뇨병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인술린</a:t>
            </a:r>
            <a:r>
              <a:rPr lang="ko-KR" altLang="en-US" dirty="0" smtClean="0"/>
              <a:t> 의존성 </a:t>
            </a:r>
            <a:r>
              <a:rPr lang="ko-KR" altLang="en-US" dirty="0" err="1" smtClean="0"/>
              <a:t>당뇨증</a:t>
            </a:r>
            <a:r>
              <a:rPr lang="en-US" altLang="ko-KR" dirty="0" smtClean="0"/>
              <a:t>(insulin-dependent diabetes mellitus, IDDM), </a:t>
            </a:r>
            <a:r>
              <a:rPr lang="ko-KR" altLang="en-US" dirty="0" smtClean="0"/>
              <a:t>유아기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발생</a:t>
            </a:r>
            <a:r>
              <a:rPr lang="en-US" altLang="ko-KR" dirty="0" smtClean="0"/>
              <a:t>,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자가면역질환</a:t>
            </a:r>
            <a:r>
              <a:rPr lang="en-US" altLang="ko-KR" dirty="0" smtClean="0"/>
              <a:t>(</a:t>
            </a:r>
            <a:r>
              <a:rPr lang="ko-KR" altLang="en-US" dirty="0" smtClean="0"/>
              <a:t>면역세포가 췌장의 베타 세포를 파괴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비만과 무관</a:t>
            </a:r>
            <a:endParaRPr lang="en-US" altLang="ko-KR" dirty="0" smtClean="0"/>
          </a:p>
          <a:p>
            <a:r>
              <a:rPr lang="en-US" altLang="ko-KR" dirty="0" smtClean="0"/>
              <a:t>3. 2</a:t>
            </a:r>
            <a:r>
              <a:rPr lang="ko-KR" altLang="en-US" dirty="0" smtClean="0"/>
              <a:t>형 당뇨병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인술린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비의존성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당뇨증</a:t>
            </a:r>
            <a:r>
              <a:rPr lang="en-US" altLang="ko-KR" dirty="0" smtClean="0"/>
              <a:t>(non-insulin-dependent </a:t>
            </a:r>
            <a:r>
              <a:rPr lang="en-US" altLang="ko-KR" dirty="0"/>
              <a:t>diabetes mellitus</a:t>
            </a:r>
            <a:r>
              <a:rPr lang="en-US" altLang="ko-KR" dirty="0" smtClean="0"/>
              <a:t>, NIDDM), 40</a:t>
            </a:r>
            <a:r>
              <a:rPr lang="ko-KR" altLang="en-US" dirty="0" smtClean="0"/>
              <a:t>세 이상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에서 발병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인술린의</a:t>
            </a:r>
            <a:r>
              <a:rPr lang="ko-KR" altLang="en-US" dirty="0" smtClean="0"/>
              <a:t> 분비 감소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인술린에</a:t>
            </a:r>
            <a:r>
              <a:rPr lang="ko-KR" altLang="en-US" dirty="0" smtClean="0"/>
              <a:t> 대한 표적세포의 반응 감소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92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08" y="1004341"/>
            <a:ext cx="24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고혈압</a:t>
            </a:r>
            <a:r>
              <a:rPr lang="en-US" altLang="ko-KR" dirty="0" smtClean="0"/>
              <a:t>(Hypertension)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3869" y="2068643"/>
            <a:ext cx="6181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심장의 수축과 이완에 따라 혈액이 혈관에 미치는 압력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수축기</a:t>
            </a:r>
            <a:r>
              <a:rPr lang="ko-KR" altLang="en-US" dirty="0" smtClean="0"/>
              <a:t> 정상 혈압</a:t>
            </a:r>
            <a:r>
              <a:rPr lang="en-US" altLang="ko-KR" dirty="0" smtClean="0"/>
              <a:t>(SYSTOLIC BLOOD PRESSURE): 120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이완기 </a:t>
            </a:r>
            <a:r>
              <a:rPr lang="ko-KR" altLang="en-US" dirty="0" err="1" smtClean="0"/>
              <a:t>정상혈압</a:t>
            </a:r>
            <a:r>
              <a:rPr lang="en-US" altLang="ko-KR" dirty="0"/>
              <a:t>(</a:t>
            </a:r>
            <a:r>
              <a:rPr lang="en-US" altLang="ko-KR" dirty="0" smtClean="0"/>
              <a:t>DIASTOLIC BLOOD PRESSURE): 80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고혈압</a:t>
            </a:r>
            <a:r>
              <a:rPr lang="en-US" altLang="ko-KR" dirty="0" smtClean="0"/>
              <a:t>: 140/90</a:t>
            </a:r>
            <a:r>
              <a:rPr lang="ko-KR" altLang="en-US" dirty="0" smtClean="0"/>
              <a:t>이상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체중증가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지방증가</a:t>
            </a:r>
            <a:r>
              <a:rPr lang="en-US" altLang="ko-KR" dirty="0" smtClean="0"/>
              <a:t>)&gt;&gt;&gt;</a:t>
            </a:r>
            <a:r>
              <a:rPr lang="ko-KR" altLang="en-US" dirty="0" err="1" smtClean="0"/>
              <a:t>혈액양</a:t>
            </a:r>
            <a:r>
              <a:rPr lang="ko-KR" altLang="en-US" dirty="0" smtClean="0"/>
              <a:t> 증가</a:t>
            </a:r>
            <a:r>
              <a:rPr lang="en-US" altLang="ko-KR" dirty="0" smtClean="0"/>
              <a:t>&gt;&gt;&gt;</a:t>
            </a:r>
            <a:r>
              <a:rPr lang="ko-KR" altLang="en-US" dirty="0" smtClean="0"/>
              <a:t>혈압 증가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72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97" y="659567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심장마비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발작</a:t>
            </a:r>
            <a:r>
              <a:rPr lang="en-US" altLang="ko-KR" dirty="0" smtClean="0"/>
              <a:t>(</a:t>
            </a:r>
            <a:r>
              <a:rPr lang="ko-KR" altLang="en-US" dirty="0" smtClean="0"/>
              <a:t>뇌졸중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콜레스테롤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9154" y="1708879"/>
            <a:ext cx="10113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비만</a:t>
            </a:r>
            <a:r>
              <a:rPr lang="en-US" altLang="ko-KR" dirty="0" smtClean="0"/>
              <a:t>&gt;&gt;&gt;</a:t>
            </a:r>
            <a:r>
              <a:rPr lang="ko-KR" altLang="en-US" dirty="0" err="1" smtClean="0"/>
              <a:t>혈압증가</a:t>
            </a:r>
            <a:r>
              <a:rPr lang="en-US" altLang="ko-KR" dirty="0" smtClean="0"/>
              <a:t>&gt;&gt;&gt;</a:t>
            </a:r>
            <a:r>
              <a:rPr lang="ko-KR" altLang="en-US" dirty="0" smtClean="0"/>
              <a:t>혈관 내벽 손상</a:t>
            </a:r>
            <a:r>
              <a:rPr lang="en-US" altLang="ko-KR" dirty="0" smtClean="0"/>
              <a:t>&gt;&gt;&gt;</a:t>
            </a:r>
            <a:r>
              <a:rPr lang="ko-KR" altLang="en-US" dirty="0" smtClean="0"/>
              <a:t>콜레스테롤 축적</a:t>
            </a:r>
            <a:r>
              <a:rPr lang="en-US" altLang="ko-KR" dirty="0" smtClean="0"/>
              <a:t>&gt;&gt;&gt;</a:t>
            </a:r>
            <a:r>
              <a:rPr lang="ko-KR" altLang="en-US" dirty="0" smtClean="0"/>
              <a:t>동맥경화</a:t>
            </a:r>
            <a:r>
              <a:rPr lang="en-US" altLang="ko-KR" dirty="0" smtClean="0"/>
              <a:t>&gt;&gt;&gt;</a:t>
            </a:r>
            <a:r>
              <a:rPr lang="ko-KR" altLang="en-US" dirty="0" smtClean="0"/>
              <a:t>혈관 막힘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파열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콜레스테롤</a:t>
            </a:r>
            <a:r>
              <a:rPr lang="en-US" altLang="ko-KR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음식으로 섭취 혹은 간에서 합성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지용성이므로 혈액에 녹지 않는다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혈액중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지질단백질</a:t>
            </a:r>
            <a:r>
              <a:rPr lang="en-US" altLang="ko-KR" dirty="0" smtClean="0"/>
              <a:t>(lipoprotein)</a:t>
            </a:r>
            <a:r>
              <a:rPr lang="ko-KR" altLang="en-US" dirty="0" smtClean="0"/>
              <a:t> 형태로 운반됨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저밀도 지질 단백질</a:t>
            </a:r>
            <a:r>
              <a:rPr lang="en-US" altLang="ko-KR" dirty="0" smtClean="0"/>
              <a:t>(LDL, low density lipoprotein): </a:t>
            </a:r>
            <a:r>
              <a:rPr lang="ko-KR" altLang="en-US" dirty="0" smtClean="0"/>
              <a:t>간에서 혈액으로 운반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고밀도 지질 단백질</a:t>
            </a:r>
            <a:r>
              <a:rPr lang="en-US" altLang="ko-KR" dirty="0" smtClean="0"/>
              <a:t>(HDL, high </a:t>
            </a:r>
            <a:r>
              <a:rPr lang="en-US" altLang="ko-KR" dirty="0"/>
              <a:t>density </a:t>
            </a:r>
            <a:r>
              <a:rPr lang="en-US" altLang="ko-KR" dirty="0" smtClean="0"/>
              <a:t>lipoprotein): </a:t>
            </a:r>
            <a:r>
              <a:rPr lang="ko-KR" altLang="en-US" dirty="0" smtClean="0"/>
              <a:t>혈액에서 간으로 운반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7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lex carbohydrates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58" y="869204"/>
            <a:ext cx="6740925" cy="52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4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761" y="112426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단백질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3672" y="1993692"/>
            <a:ext cx="5591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20</a:t>
            </a:r>
            <a:r>
              <a:rPr lang="ko-KR" altLang="en-US" dirty="0" smtClean="0"/>
              <a:t>가지 아미노산으로 구성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육류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요구르트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치즈 등에 풍부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필수 아미노산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몸에서 합성 되지 않는 아미노산</a:t>
            </a:r>
            <a:r>
              <a:rPr lang="en-US" altLang="ko-KR" dirty="0" smtClean="0"/>
              <a:t>: 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완전 단백질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모든 필수아미노산 포함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71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필수아미노산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34" y="1504584"/>
            <a:ext cx="8219563" cy="43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0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지방산 분해 과정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41" y="1573967"/>
            <a:ext cx="7392386" cy="46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13" y="9893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지방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3849" y="1783830"/>
            <a:ext cx="76418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에너지원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육류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식물성기름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단열 효과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에너지 저장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기근에 대비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글리세롤에</a:t>
            </a:r>
            <a:r>
              <a:rPr lang="ko-KR" altLang="en-US" dirty="0" smtClean="0"/>
              <a:t> 지방산이 결합한 것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필수지방산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오메가</a:t>
            </a:r>
            <a:r>
              <a:rPr lang="en-US" altLang="ko-KR" dirty="0" smtClean="0"/>
              <a:t>-3</a:t>
            </a:r>
            <a:r>
              <a:rPr lang="ko-KR" altLang="en-US" dirty="0" smtClean="0"/>
              <a:t>계 필수지방산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오메가</a:t>
            </a:r>
            <a:r>
              <a:rPr lang="en-US" altLang="ko-KR" dirty="0" smtClean="0"/>
              <a:t>-6</a:t>
            </a:r>
            <a:r>
              <a:rPr lang="ko-KR" altLang="en-US" dirty="0" smtClean="0"/>
              <a:t>계 필수 지방산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포화지방과 불포화지방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수소화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전이지방</a:t>
            </a:r>
            <a:r>
              <a:rPr lang="en-US" altLang="ko-KR" dirty="0" smtClean="0"/>
              <a:t>(trans fat): </a:t>
            </a:r>
            <a:r>
              <a:rPr lang="ko-KR" altLang="en-US" dirty="0" smtClean="0"/>
              <a:t>즉석식품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동맥경화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당뇨 등 발생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97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78937" cy="6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탄수화물 지방 합성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2" y="1617326"/>
            <a:ext cx="6352388" cy="34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3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20454</TotalTime>
  <Words>833</Words>
  <Application>Microsoft Office PowerPoint</Application>
  <PresentationFormat>와이드스크린</PresentationFormat>
  <Paragraphs>120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ybkoo</dc:creator>
  <cp:lastModifiedBy>ybkoo</cp:lastModifiedBy>
  <cp:revision>2</cp:revision>
  <dcterms:created xsi:type="dcterms:W3CDTF">2017-05-02T00:48:45Z</dcterms:created>
  <dcterms:modified xsi:type="dcterms:W3CDTF">2017-05-16T05:51:34Z</dcterms:modified>
</cp:coreProperties>
</file>